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75" r:id="rId14"/>
    <p:sldId id="276" r:id="rId15"/>
    <p:sldId id="268" r:id="rId16"/>
    <p:sldId id="277" r:id="rId17"/>
    <p:sldId id="269" r:id="rId18"/>
    <p:sldId id="271" r:id="rId19"/>
    <p:sldId id="278" r:id="rId20"/>
    <p:sldId id="279" r:id="rId21"/>
    <p:sldId id="272" r:id="rId2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>
        <p:scale>
          <a:sx n="66" d="100"/>
          <a:sy n="66" d="100"/>
        </p:scale>
        <p:origin x="-9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979E4-2B38-48A7-A83F-3429C15892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52CCA-D1DB-4A3A-A787-A541883F764B}" type="slidenum">
              <a:rPr lang="en-US"/>
              <a:pPr/>
              <a:t>1</a:t>
            </a:fld>
            <a:endParaRPr lang="en-US"/>
          </a:p>
        </p:txBody>
      </p:sp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(Objective: Ps will be able to demonstrate the ability to quickly create a structured and focused learning environment for their students within the first several minutes of class by....)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6858-1C32-4510-981B-81966E01F72C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DDBF5-93B0-4900-8F6B-206D84C08BAC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979E4-2B38-48A7-A83F-3429C15892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979E4-2B38-48A7-A83F-3429C15892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41784-9080-4C35-A992-E4E3AB9C0B6A}" type="slidenum">
              <a:rPr lang="en-US"/>
              <a:pPr/>
              <a:t>15</a:t>
            </a:fld>
            <a:endParaRPr lang="en-US"/>
          </a:p>
        </p:txBody>
      </p:sp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979E4-2B38-48A7-A83F-3429C15892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1180C-040B-4CC1-9C1C-3D45D6DF2665}" type="slidenum">
              <a:rPr lang="en-US"/>
              <a:pPr/>
              <a:t>17</a:t>
            </a:fld>
            <a:endParaRPr lang="en-US"/>
          </a:p>
        </p:txBody>
      </p:sp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6DB8D-114A-4379-A6D4-6693D31DE6F4}" type="slidenum">
              <a:rPr lang="en-US"/>
              <a:pPr/>
              <a:t>18</a:t>
            </a:fld>
            <a:endParaRPr lang="en-US"/>
          </a:p>
        </p:txBody>
      </p:sp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D0597-7E17-494B-A59A-0449C8514348}" type="slidenum">
              <a:rPr lang="en-US"/>
              <a:pPr/>
              <a:t>21</a:t>
            </a:fld>
            <a:endParaRPr lang="en-US"/>
          </a:p>
        </p:txBody>
      </p:sp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03577-2880-41EB-845E-14187BB88A6D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03577-2880-41EB-845E-14187BB88A6D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i="1" u="none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20C6-9C1F-4000-8400-EF1F7A9D017B}" type="slidenum">
              <a:rPr lang="en-US"/>
              <a:pPr/>
              <a:t>5</a:t>
            </a:fld>
            <a:endParaRPr lang="en-US"/>
          </a:p>
        </p:txBody>
      </p:sp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1200" i="0" dirty="0">
              <a:solidFill>
                <a:schemeClr val="tx1"/>
              </a:solidFill>
              <a:latin typeface="Times New Roman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BA3A6-A95C-4119-A59E-C97624615A53}" type="slidenum">
              <a:rPr lang="en-US"/>
              <a:pPr/>
              <a:t>6</a:t>
            </a:fld>
            <a:endParaRPr lang="en-US"/>
          </a:p>
        </p:txBody>
      </p:sp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73915-5B0A-493C-BF89-8DEC5E188471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45606-0514-4F19-A81A-8E9FB60070A1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C91B5-60D3-4C39-B79E-838E29361DEA}" type="slidenum">
              <a:rPr lang="en-US"/>
              <a:pPr/>
              <a:t>9</a:t>
            </a:fld>
            <a:endParaRPr lang="en-US"/>
          </a:p>
        </p:txBody>
      </p:sp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C91B5-60D3-4C39-B79E-838E29361DEA}" type="slidenum">
              <a:rPr lang="en-US"/>
              <a:pPr/>
              <a:t>10</a:t>
            </a:fld>
            <a:endParaRPr lang="en-US"/>
          </a:p>
        </p:txBody>
      </p:sp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6BBA0-217F-44EC-B205-8FDE2DDD2DD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A70B-9954-4AE1-8AF8-300746F5F49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527F-449D-47F6-A507-DCE923E68C0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44B7-8737-4696-807B-AA6ECA4290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CB6A-6613-4C4F-B461-575919B3F3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7B80-10A3-4131-A5FB-32567AC2B6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E5AF-3152-4FE4-93AB-7B0D5333EA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AE35-9A3E-498E-86CC-E62620E508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3E8E7-B0D2-4677-9763-2DE585EA56B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2CDC-8AC2-4C57-AF75-E381CC4C80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A04A-6DA8-4C2D-9CA6-C5E5E6310C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6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3B9E0-FBC6-453C-84E1-23A3DC57DE0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4075" y="1752600"/>
            <a:ext cx="8451850" cy="12176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Arial" charset="0"/>
              </a:rPr>
              <a:t>The First 15 Minutes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4572000"/>
            <a:ext cx="66167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Routines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to Create a Positive, Focused Learning Environment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1242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The ¨Do Now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¨: Vocabulary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1499728"/>
            <a:ext cx="9075737" cy="6109386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Draw pictures to represent these words.             Due Time: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1) Sleeping bag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2)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Campfire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3)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Games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Camping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5)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Scary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6)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Sticks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7)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Warning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8)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Nature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9)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Stinky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96" y="2514600"/>
            <a:ext cx="1371600" cy="13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" y="381000"/>
            <a:ext cx="806450" cy="8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The ¨Do Now¨: 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Music 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" y="1270000"/>
            <a:ext cx="9752013" cy="58737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Write down five instruments that you hear?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Due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: 10:05.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7650" y="3352800"/>
            <a:ext cx="9072563" cy="19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2400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Important Classroom Information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5240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Do you agree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disagree with the following statements?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1)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It is useful for students to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understand the rules and consequences of your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class.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2)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It is useful for students to be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able to use Classroom English in your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class.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3)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It is useful for students to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understand the objective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and/or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agenda of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your class.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457200"/>
            <a:ext cx="9525000" cy="1271588"/>
          </a:xfrm>
        </p:spPr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Interactive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Agenda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(1 min.)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2800" y="1828800"/>
            <a:ext cx="8636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s-CL" sz="2800" b="1" u="sng" dirty="0" smtClean="0">
                <a:latin typeface="Arial" pitchFamily="34" charset="0"/>
                <a:cs typeface="Arial" pitchFamily="34" charset="0"/>
              </a:rPr>
              <a:t>Agenda</a:t>
            </a:r>
            <a:endParaRPr lang="es-CL" sz="2400" b="1" u="sng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     Do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Now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    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Brainstorm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Emotions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vocabulary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words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Skim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, ¨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Joy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Excitement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¨</a:t>
            </a:r>
          </a:p>
          <a:p>
            <a:pPr marL="0" indent="0">
              <a:buNone/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CCQs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Scan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article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	  	-Complete a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atching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ctivity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Intensively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ead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rticle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		-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Choose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summary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a poster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emotions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CL" sz="2800" dirty="0">
                <a:latin typeface="Arial" pitchFamily="34" charset="0"/>
                <a:cs typeface="Arial" pitchFamily="34" charset="0"/>
              </a:rPr>
              <a:t>	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Interactive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English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(1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6600" y="2514600"/>
            <a:ext cx="8636000" cy="4573588"/>
          </a:xfrm>
        </p:spPr>
        <p:txBody>
          <a:bodyPr/>
          <a:lstStyle/>
          <a:p>
            <a:pPr marL="0" indent="0" algn="ctr">
              <a:buNone/>
            </a:pPr>
            <a:r>
              <a:rPr lang="es-CL" b="1" u="sng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es-CL" b="1" u="sng" dirty="0" smtClean="0">
                <a:latin typeface="Arial" pitchFamily="34" charset="0"/>
                <a:cs typeface="Arial" pitchFamily="34" charset="0"/>
              </a:rPr>
              <a:t> English</a:t>
            </a:r>
            <a:endParaRPr lang="es-CL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don´t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repeat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please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borrow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a __________?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time do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me?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_______________.</a:t>
            </a:r>
          </a:p>
          <a:p>
            <a:pPr marL="0" indent="0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captain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_____________.</a:t>
            </a:r>
          </a:p>
          <a:p>
            <a:pPr marL="0" indent="0">
              <a:buNone/>
            </a:pPr>
            <a:endParaRPr lang="es-CL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Interactive Ways to Review</a:t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Rules and Consequences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(1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2286000"/>
            <a:ext cx="9664700" cy="5486400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b="1" u="sng" dirty="0" smtClean="0">
                <a:solidFill>
                  <a:srgbClr val="000000"/>
                </a:solidFill>
                <a:latin typeface="Arial" charset="0"/>
              </a:rPr>
              <a:t>Rules and </a:t>
            </a:r>
            <a:r>
              <a:rPr lang="es-CL" sz="2700" b="1" u="sng" dirty="0" err="1" smtClean="0">
                <a:solidFill>
                  <a:srgbClr val="000000"/>
                </a:solidFill>
                <a:latin typeface="Arial" charset="0"/>
              </a:rPr>
              <a:t>Consequences</a:t>
            </a:r>
            <a:endParaRPr lang="es-CL" sz="2700" b="1" u="sng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u="sng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b="1" u="sng" dirty="0" smtClean="0">
                <a:solidFill>
                  <a:srgbClr val="000000"/>
                </a:solidFill>
                <a:latin typeface="Arial" charset="0"/>
              </a:rPr>
              <a:t>Rules</a:t>
            </a:r>
            <a:endParaRPr lang="es-CL" sz="2700" b="1" u="sng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Have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teams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set-up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before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starts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Have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all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phones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put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away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silenced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Be in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your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seat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ready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work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Have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your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books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b="1" u="sng" dirty="0" err="1" smtClean="0">
                <a:solidFill>
                  <a:srgbClr val="000000"/>
                </a:solidFill>
                <a:latin typeface="Arial" charset="0"/>
              </a:rPr>
              <a:t>Consequences</a:t>
            </a:r>
            <a:endParaRPr lang="es-CL" sz="2700" b="1" u="sng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Verbal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warning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Visual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warning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Last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be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dismissed</a:t>
            </a: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 Positive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Environment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Creating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Happiness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Routine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= </a:t>
            </a:r>
          </a:p>
          <a:p>
            <a:pPr marL="0" indent="0" algn="ctr">
              <a:buNone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Starting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Ending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Happy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Note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893798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893798"/>
            <a:ext cx="22431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93798"/>
            <a:ext cx="2546350" cy="254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Starting and Ending on a Happy 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Note</a:t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(Teamwork-3 min.)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What kind of  ¨Happiness Routines¨ can you add to the start and end of your classes? 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Be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prepared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share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group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267200"/>
            <a:ext cx="29337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800600"/>
            <a:ext cx="22431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800600"/>
            <a:ext cx="22431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Taking Attendance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Teamwork-1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520825"/>
            <a:ext cx="9667875" cy="54927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1)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When would be the best time to take attendance and why?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students are…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putting their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desks into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completing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Now.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going over the Agenda, Rules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Consequences and Classroom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English.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engaging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Happiness Routine.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Putting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(Pairwork-2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and share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partner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¨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idea I am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___________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_____________¨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Getting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Prepared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Clear off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desks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arenR"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arenR"/>
            </a:pPr>
            <a:r>
              <a:rPr lang="es-CL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piece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paper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and a pen/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pencil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arenR"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arenR"/>
            </a:pPr>
            <a:r>
              <a:rPr lang="es-CL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deep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breath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smile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903">
            <a:off x="6336225" y="5812804"/>
            <a:ext cx="1761516" cy="11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981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233">
            <a:off x="7917543" y="3277962"/>
            <a:ext cx="1371600" cy="159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7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: SMILE!!!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90800"/>
            <a:ext cx="310965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943350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447925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Symbolic Reflection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(Individually-2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50963"/>
            <a:ext cx="9834562" cy="6116637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82" y="2903849"/>
            <a:ext cx="3133018" cy="20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Warm-Up Activity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(Work Individually-3 min.)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1676400"/>
            <a:ext cx="8975725" cy="527843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Close your eyes and imagine walking into the perfect English classroom with 40 students ready to learn.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              	1)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does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that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classroom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physically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		 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   look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like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2)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are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students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doing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	3)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How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students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feel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	4)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How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feel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	5)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are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doing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Take three minutes and write the answers to these questions.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Warm-Up Activity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(Pairwork-2 min.)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1" y="1905000"/>
            <a:ext cx="9067800" cy="57150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1) Show me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your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partner</a:t>
            </a:r>
            <a:r>
              <a:rPr lang="es-CL" sz="27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have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minutes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share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your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answers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3" descr="C:\Users\MICHELLE\Desktop\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038600"/>
            <a:ext cx="3551238" cy="26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CHELLE\Desktop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067598"/>
            <a:ext cx="347390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269875"/>
            <a:ext cx="9548813" cy="19097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Ordering Student Actions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(Teamwork-2 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689100"/>
            <a:ext cx="9564688" cy="5553075"/>
          </a:xfrm>
        </p:spPr>
        <p:txBody>
          <a:bodyPr lIns="0" tIns="0" rIns="0" bIns="0"/>
          <a:lstStyle/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As a team, you will have 2 minutes to answer the following question: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During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first few minutes of class, which activity should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 students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do first, second, and third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dirty="0"/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clear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off their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desks, have only</a:t>
            </a:r>
            <a:r>
              <a:rPr lang="en-US" dirty="0"/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 pencil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and copybook 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front of them and their bags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off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floor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move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their desks into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teams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 do a timed warm-up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activity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12750" y="4114800"/>
            <a:ext cx="452438" cy="450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13430" y="5334907"/>
            <a:ext cx="452438" cy="469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13090" y="6119132"/>
            <a:ext cx="452438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269875"/>
            <a:ext cx="9548813" cy="19097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-Desks Moved into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Teams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Pairwork-1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689100"/>
            <a:ext cx="9564688" cy="55530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First,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students should: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Move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their desks and get into teams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) Should students do this before/after the teacher enters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room?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And why?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) What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reward/consequence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could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you give students who do/do 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not group their desks?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269875"/>
            <a:ext cx="9542463" cy="1558925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–Work Space Prepared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(Pairwork-2 min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.)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905000"/>
            <a:ext cx="9547225" cy="469741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Second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students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charset="0"/>
              </a:rPr>
              <a:t>should</a:t>
            </a: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 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Clear off their desks and surrounding areas, having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         only a pencil and copybook in front of them.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1) Where can they put their bags? 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2) What consequence can you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give them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missing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materials?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269875"/>
            <a:ext cx="9548813" cy="1482725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-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Warming up: ¨Do Now¨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(Pairwork-2 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676400"/>
            <a:ext cx="9547225" cy="469741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Third, students should: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Do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a timed warm-up </a:t>
            </a:r>
            <a:r>
              <a:rPr lang="en-US" sz="2700" b="1" dirty="0" smtClean="0">
                <a:solidFill>
                  <a:srgbClr val="000000"/>
                </a:solidFill>
                <a:latin typeface="Arial" charset="0"/>
              </a:rPr>
              <a:t>activity.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charset="0"/>
              </a:rPr>
              <a:t>-----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			 DO NOW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 1) It is done in silence.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2) It is timed.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3) It is connected to 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class (previous or current).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 4) It is manageable for all students.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5) It counts (a participation grade is earned, etc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...)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     6) It is interesting.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71600"/>
            <a:ext cx="1091407" cy="10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The ¨Do Now</a:t>
            </a: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¨: Grammar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499728"/>
            <a:ext cx="9228137" cy="6109386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Write a description of this photo.   2) Due Time: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7650" y="3352800"/>
            <a:ext cx="9072563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505200"/>
            <a:ext cx="4258469" cy="34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69" y="1828800"/>
            <a:ext cx="1371600" cy="13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0437"/>
            <a:ext cx="1263650" cy="12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437</Words>
  <Application>Microsoft Office PowerPoint</Application>
  <PresentationFormat>Personalizado</PresentationFormat>
  <Paragraphs>220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Default Design</vt:lpstr>
      <vt:lpstr>The First 15 Minutes</vt:lpstr>
      <vt:lpstr>Getting Prepared</vt:lpstr>
      <vt:lpstr>Warm-Up Activity (Work Individually-3 min.) </vt:lpstr>
      <vt:lpstr>Warm-Up Activity (Pairwork-2 min.)</vt:lpstr>
      <vt:lpstr>Ordering Student Actions (Teamwork-2 min.)  </vt:lpstr>
      <vt:lpstr>1st -Desks Moved into Teams (Pairwork-1 min.)  </vt:lpstr>
      <vt:lpstr>2nd –Work Space Prepared  (Pairwork-2 min.) </vt:lpstr>
      <vt:lpstr>3rd -Warming up: ¨Do Now¨ (Pairwork-2 min.)  </vt:lpstr>
      <vt:lpstr>The ¨Do Now¨: Grammar</vt:lpstr>
      <vt:lpstr>The ¨Do Now¨: Vocabulary</vt:lpstr>
      <vt:lpstr>The ¨Do Now¨: Music </vt:lpstr>
      <vt:lpstr>Important Classroom Information</vt:lpstr>
      <vt:lpstr>Interactive Ways to Review the Agenda (1 min.) </vt:lpstr>
      <vt:lpstr>Interactive Ways to Review Classroom English (1 min.)</vt:lpstr>
      <vt:lpstr>Interactive Ways to Review Rules and Consequences (1 min.)</vt:lpstr>
      <vt:lpstr>Making it a Positive Environment</vt:lpstr>
      <vt:lpstr>Starting and Ending on a Happy Note (Teamwork-3 min.)</vt:lpstr>
      <vt:lpstr>Taking Attendance (Teamwork-1 min.)</vt:lpstr>
      <vt:lpstr>Putting it All Together (Pairwork-2 min.)</vt:lpstr>
      <vt:lpstr>Do Now: SMILE!!!</vt:lpstr>
      <vt:lpstr>Symbolic Reflection (Individually-2 min.)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MICHELLE</cp:lastModifiedBy>
  <cp:revision>28</cp:revision>
  <dcterms:created xsi:type="dcterms:W3CDTF">2004-05-06T09:28:21Z</dcterms:created>
  <dcterms:modified xsi:type="dcterms:W3CDTF">2012-01-30T16:54:21Z</dcterms:modified>
</cp:coreProperties>
</file>