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86" r:id="rId9"/>
    <p:sldId id="278" r:id="rId10"/>
    <p:sldId id="262" r:id="rId11"/>
    <p:sldId id="272" r:id="rId12"/>
    <p:sldId id="281" r:id="rId13"/>
    <p:sldId id="273" r:id="rId14"/>
    <p:sldId id="276" r:id="rId15"/>
    <p:sldId id="282" r:id="rId16"/>
    <p:sldId id="274" r:id="rId17"/>
    <p:sldId id="275" r:id="rId18"/>
    <p:sldId id="265" r:id="rId19"/>
    <p:sldId id="266" r:id="rId20"/>
    <p:sldId id="267" r:id="rId21"/>
    <p:sldId id="283" r:id="rId22"/>
    <p:sldId id="269" r:id="rId23"/>
    <p:sldId id="270" r:id="rId24"/>
    <p:sldId id="271" r:id="rId25"/>
    <p:sldId id="284" r:id="rId26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87" autoAdjust="0"/>
    <p:restoredTop sz="90929"/>
  </p:normalViewPr>
  <p:slideViewPr>
    <p:cSldViewPr>
      <p:cViewPr>
        <p:scale>
          <a:sx n="66" d="100"/>
          <a:sy n="66" d="100"/>
        </p:scale>
        <p:origin x="-9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FBC531-EA5A-44F2-A085-88A9FCE93B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82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C531-EA5A-44F2-A085-88A9FCE93B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1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228600" indent="-228600">
              <a:buAutoNum type="arabicParenR"/>
            </a:pPr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C531-EA5A-44F2-A085-88A9FCE93B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00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8C832-720A-4A9C-A353-24E735DAFCDC}" type="slidenum">
              <a:rPr lang="en-US"/>
              <a:pPr/>
              <a:t>13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C531-EA5A-44F2-A085-88A9FCE93B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0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8C832-720A-4A9C-A353-24E735DAFCDC}" type="slidenum">
              <a:rPr lang="en-US"/>
              <a:pPr/>
              <a:t>16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5B27-FE2B-47CE-A502-51554DC82F93}" type="slidenum">
              <a:rPr lang="en-US"/>
              <a:pPr/>
              <a:t>18</a:t>
            </a:fld>
            <a:endParaRPr lang="en-US"/>
          </a:p>
        </p:txBody>
      </p:sp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i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726FD-07B4-4777-872A-E645B77234BD}" type="slidenum">
              <a:rPr lang="en-US"/>
              <a:pPr/>
              <a:t>19</a:t>
            </a:fld>
            <a:endParaRPr lang="en-US"/>
          </a:p>
        </p:txBody>
      </p:sp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D8FBA-97B9-4DFE-9A3C-ABD65AD84CEC}" type="slidenum">
              <a:rPr lang="en-US"/>
              <a:pPr/>
              <a:t>20</a:t>
            </a:fld>
            <a:endParaRPr lang="en-US"/>
          </a:p>
        </p:txBody>
      </p:sp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5EF70-97FB-4B63-803A-35925D17D1E8}" type="slidenum">
              <a:rPr lang="en-US"/>
              <a:pPr/>
              <a:t>22</a:t>
            </a:fld>
            <a:endParaRPr lang="en-US"/>
          </a:p>
        </p:txBody>
      </p:sp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2CBAC-6246-4500-8576-B314D6DFE8F9}" type="slidenum">
              <a:rPr lang="en-US"/>
              <a:pPr/>
              <a:t>23</a:t>
            </a:fld>
            <a:endParaRPr lang="en-US"/>
          </a:p>
        </p:txBody>
      </p:sp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i="1" u="sng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DB2B4-6EEE-4D58-BB3B-976352BE2D95}" type="slidenum">
              <a:rPr lang="en-US"/>
              <a:pPr/>
              <a:t>24</a:t>
            </a:fld>
            <a:endParaRPr lang="en-US"/>
          </a:p>
        </p:txBody>
      </p:sp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7D033-E028-4C71-BA1A-628FD14BC40C}" type="slidenum">
              <a:rPr lang="en-US"/>
              <a:pPr/>
              <a:t>2</a:t>
            </a:fld>
            <a:endParaRPr lang="en-US"/>
          </a:p>
        </p:txBody>
      </p:sp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Back in June we looked at these 8 qualities of a successful trainer.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We have seen tremendous growth in you all and you have proved to yourselves and to your colleagues that you have the skills and knowledge to be leaders and to make a more effective learning and working environment for teachers and  students.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Everyone deserves a pat on the back, so let´s pat ourselves on the back and say, ¨Good Job!¨.  And let´s pat at least three other people on the back, too.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356400" dirty="0">
                <a:solidFill>
                  <a:srgbClr val="000000"/>
                </a:solidFill>
                <a:latin typeface="Arial" pitchFamily="34" charset="0"/>
              </a:rPr>
              <a:t>Ps each pat themselves and someone else on the back and say NICE JOB!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B8637-248C-40D6-B7D8-763ECFE649A3}" type="slidenum">
              <a:rPr lang="en-US"/>
              <a:pPr/>
              <a:t>3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900" i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0C2BB-C3FF-409B-9897-549CEA1C6BF9}" type="slidenum">
              <a:rPr lang="en-US"/>
              <a:pPr/>
              <a:t>4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s-CL" sz="1600" baseline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0C838-BF65-4153-8359-464E950C0E3D}" type="slidenum">
              <a:rPr lang="en-US"/>
              <a:pPr/>
              <a:t>6</a:t>
            </a:fld>
            <a:endParaRPr lang="en-US"/>
          </a:p>
        </p:txBody>
      </p:sp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3) 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CCQs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What will you do now?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How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much time will you  have? 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5AE5C-2026-4CDB-94BF-B269E15F4D85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5AE5C-2026-4CDB-94BF-B269E15F4D85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228600" indent="-228600">
              <a:buAutoNum type="arabicParenR"/>
            </a:pPr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C531-EA5A-44F2-A085-88A9FCE93B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0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8C832-720A-4A9C-A353-24E735DAFCDC}" type="slidenum">
              <a:rPr lang="en-US"/>
              <a:pPr/>
              <a:t>10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6DF92-ED8E-4C75-BFAF-5241FB9ECA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986EE-7660-4E6C-ABD6-25E5ADFD63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4F8B-8E01-49D5-B291-CA7C396BFA7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93888-7316-4415-8FB9-58F814866A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9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A4F07-37CB-4852-BFEA-15BBC131C89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95EEC-A547-4D42-8EFE-8676F0DD0E8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0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8960E-1BEB-4EDE-9139-8F1D4B6F1DD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B9D9-A085-4D25-88B4-F0100A6E45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8724-D765-4758-B285-CE74921F23F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8A04-7754-4320-960A-FC1CDAC276D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5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8EFA2-930A-47D9-85DE-C1615FC8A7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716521-10D1-46BF-B791-1B48594C9CA2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75418" y="1752600"/>
            <a:ext cx="8445500" cy="12192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</a:rPr>
              <a:t>Reflection: Teacher Trainer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55800" y="2971800"/>
            <a:ext cx="6616700" cy="914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From June to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December, 2011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3" name="Picture 5" descr="http://t1.gstatic.com/images?q=tbn:ANd9GcQfz61i-dmBCNgzg_dAE651SXntwervBEVh1Fn0ACysKTmJmZBa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531961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t0.gstatic.com/images?q=tbn:ANd9GcS6l6Fl9R9E-M6aH16To4G03MVs_kIQ7qYkxYom3ymQgKX4WJyav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114800"/>
            <a:ext cx="2771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t1.gstatic.com/images?q=tbn:ANd9GcQfz61i-dmBCNgzg_dAE651SXntwervBEVh1Fn0ACysKTmJmZBa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6" y="3531961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Self-Assessment: Instructions, Part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2b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(Work Individually-1 min.)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824038"/>
            <a:ext cx="9667875" cy="549275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1) Show me your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assessments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and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point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this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box.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2)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Write one action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that you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will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take 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2700" b="1" dirty="0" smtClean="0">
                <a:solidFill>
                  <a:srgbClr val="000000"/>
                </a:solidFill>
                <a:latin typeface="Arial" pitchFamily="34" charset="0"/>
              </a:rPr>
              <a:t>increase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your score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in regards to </a:t>
            </a:r>
            <a:r>
              <a:rPr lang="en-US" sz="2700" u="sng" dirty="0">
                <a:solidFill>
                  <a:srgbClr val="000000"/>
                </a:solidFill>
                <a:latin typeface="Arial" pitchFamily="34" charset="0"/>
              </a:rPr>
              <a:t>Being Participant-Centered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3) Please begin.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4191000"/>
            <a:ext cx="4800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Completing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Stem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2b</a:t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sz="2800" dirty="0" smtClean="0">
                <a:latin typeface="Arial" pitchFamily="34" charset="0"/>
                <a:cs typeface="Arial" pitchFamily="34" charset="0"/>
              </a:rPr>
              <a:t>(Teamwork-2 min.)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800" y="2200275"/>
            <a:ext cx="9296400" cy="4573588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1)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Captains, hold up paper.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2) Take 30 seconds and copy this stem:</a:t>
            </a:r>
            <a:endParaRPr lang="en-US" sz="27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7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¨ To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help with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Being Participant-Centered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, we recommend that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new trainers________________.¨</a:t>
            </a:r>
            <a:endParaRPr lang="en-US" sz="2700" dirty="0" smtClean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----</a:t>
            </a:r>
            <a:endParaRPr lang="en-US" sz="27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3)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You have two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minutes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4)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Please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begin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and Pass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Captains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30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seconds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pass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sentence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es-CL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CL" sz="4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4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4000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es-CL" sz="40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s-CL" sz="4000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es-CL" sz="4000" dirty="0" smtClean="0">
                <a:latin typeface="Arial" pitchFamily="34" charset="0"/>
                <a:cs typeface="Arial" pitchFamily="34" charset="0"/>
              </a:rPr>
              <a:t>			  Pass</a:t>
            </a:r>
            <a:endParaRPr lang="es-CL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572000"/>
            <a:ext cx="20193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696051"/>
            <a:ext cx="2743200" cy="21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714218"/>
            <a:ext cx="2503487" cy="20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4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Self-Assessment: Instructions, Part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2c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(Work Individually-1 min.)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824038"/>
            <a:ext cx="9667875" cy="549275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1) Show me your evaluations and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point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this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box.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2)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Write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one action that you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will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take 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2700" b="1" dirty="0" smtClean="0">
                <a:solidFill>
                  <a:srgbClr val="000000"/>
                </a:solidFill>
                <a:latin typeface="Arial" pitchFamily="34" charset="0"/>
              </a:rPr>
              <a:t>increase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your score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in regards to </a:t>
            </a:r>
            <a:r>
              <a:rPr lang="en-US" sz="2700" b="1" u="sng" dirty="0" smtClean="0">
                <a:solidFill>
                  <a:srgbClr val="000000"/>
                </a:solidFill>
                <a:latin typeface="Arial" pitchFamily="34" charset="0"/>
              </a:rPr>
              <a:t>Use of Voice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3) Please begin.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99" y="4343400"/>
            <a:ext cx="379019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7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Completing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Stem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2c</a:t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sz="2800" dirty="0" smtClean="0">
                <a:latin typeface="Arial" pitchFamily="34" charset="0"/>
                <a:cs typeface="Arial" pitchFamily="34" charset="0"/>
              </a:rPr>
              <a:t>(Teamwork-2 min.)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800" y="2200275"/>
            <a:ext cx="9296400" cy="4573588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1)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Captains, hold up paper.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2) Take 30 seconds and copy this stem:</a:t>
            </a:r>
            <a:endParaRPr lang="en-US" sz="27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7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¨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help with U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se of Voice,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we recommend that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new trainers________________.¨</a:t>
            </a:r>
            <a:endParaRPr lang="en-US" sz="2700" dirty="0" smtClean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----</a:t>
            </a:r>
            <a:endParaRPr lang="en-US" sz="27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3)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You have two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minutes.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4)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Please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begin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and Pass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Captains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30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seconds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pass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sentence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es-CL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CL" sz="4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4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4000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es-CL" sz="40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s-CL" sz="4000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es-CL" sz="4000" dirty="0" smtClean="0">
                <a:latin typeface="Arial" pitchFamily="34" charset="0"/>
                <a:cs typeface="Arial" pitchFamily="34" charset="0"/>
              </a:rPr>
              <a:t>			  Pass</a:t>
            </a:r>
            <a:endParaRPr lang="es-CL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572000"/>
            <a:ext cx="20193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696051"/>
            <a:ext cx="2743200" cy="21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714218"/>
            <a:ext cx="2503487" cy="20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Self-Assessment: Instructions, Part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2d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(Work Individually-1 min.)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824038"/>
            <a:ext cx="9667875" cy="549275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1) Show me your evaluations and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point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this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box.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2)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Write one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action that you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will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take 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2700" b="1" dirty="0" smtClean="0">
                <a:solidFill>
                  <a:srgbClr val="000000"/>
                </a:solidFill>
                <a:latin typeface="Arial" pitchFamily="34" charset="0"/>
              </a:rPr>
              <a:t>increase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your score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in regards to </a:t>
            </a:r>
            <a:r>
              <a:rPr lang="en-US" sz="2700" b="1" u="sng" dirty="0" smtClean="0">
                <a:solidFill>
                  <a:srgbClr val="000000"/>
                </a:solidFill>
                <a:latin typeface="Arial" pitchFamily="34" charset="0"/>
              </a:rPr>
              <a:t>Time Management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3) Please begin.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001440"/>
            <a:ext cx="2590800" cy="238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Completing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Stem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2d</a:t>
            </a:r>
            <a:br>
              <a:rPr lang="es-CL" dirty="0" smtClean="0">
                <a:latin typeface="Arial" pitchFamily="34" charset="0"/>
                <a:cs typeface="Arial" pitchFamily="34" charset="0"/>
              </a:rPr>
            </a:br>
            <a:r>
              <a:rPr lang="es-CL" sz="2800" dirty="0" smtClean="0">
                <a:latin typeface="Arial" pitchFamily="34" charset="0"/>
                <a:cs typeface="Arial" pitchFamily="34" charset="0"/>
              </a:rPr>
              <a:t>(Teamwork-2 min.)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800" y="2200275"/>
            <a:ext cx="9296400" cy="4573588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1)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Captains, hold up paper.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2) Take 30 seconds and copy this stem.</a:t>
            </a:r>
            <a:endParaRPr lang="en-US" sz="27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sz="27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¨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help with T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ime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M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anagement,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we recommend that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new trainers________________.¨</a:t>
            </a:r>
            <a:endParaRPr lang="en-US" sz="2700" dirty="0" smtClean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----</a:t>
            </a:r>
            <a:endParaRPr lang="en-US" sz="27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3)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You have two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minutes.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4)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Captains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you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will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keep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this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stem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5)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Please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begin</a:t>
            </a:r>
            <a:r>
              <a:rPr lang="es-CL" sz="27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285750"/>
            <a:ext cx="9650413" cy="187801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Poster Activity </a:t>
            </a:r>
            <a:r>
              <a:rPr lang="en-US" dirty="0"/>
              <a:t/>
            </a:r>
            <a:br>
              <a:rPr lang="en-US" dirty="0"/>
            </a:b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219200"/>
            <a:ext cx="9667875" cy="63373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Captains, come get a marker for each person on your team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----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Look at your stem.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Find the poster that matches your stem.  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----</a:t>
            </a:r>
            <a:endParaRPr lang="es-CL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marker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completed</a:t>
            </a:r>
            <a:r>
              <a:rPr lang="es-CL" sz="2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stem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stand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matching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poster.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s-CL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876800"/>
            <a:ext cx="4419600" cy="219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298450"/>
            <a:ext cx="9659938" cy="123666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Poster Activity: Sharing Stems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(Indiviually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min.)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Complete the stem on the poster using your team´s words. </a:t>
            </a: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endParaRPr lang="es-CL" sz="2700" dirty="0">
              <a:solidFill>
                <a:srgbClr val="000000"/>
              </a:solidFill>
              <a:latin typeface="Arial" pitchFamily="34" charset="0"/>
            </a:endParaRPr>
          </a:p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For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example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3)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You have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two minutes for </a:t>
            </a:r>
            <a:r>
              <a:rPr lang="en-US" sz="2700" u="sng" dirty="0" smtClean="0">
                <a:solidFill>
                  <a:srgbClr val="000000"/>
                </a:solidFill>
                <a:latin typeface="Arial" pitchFamily="34" charset="0"/>
              </a:rPr>
              <a:t>everyone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to write their sentences.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4)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CCQs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438400"/>
            <a:ext cx="6934200" cy="310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75000" y="2641600"/>
            <a:ext cx="6781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regards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Use of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Voice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recommend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new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trainers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</a:t>
            </a:r>
            <a:r>
              <a:rPr lang="es-CL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ractice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C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	  a </a:t>
            </a:r>
            <a:r>
              <a:rPr lang="es-C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friend</a:t>
            </a:r>
            <a:r>
              <a:rPr lang="es-CL" dirty="0">
                <a:solidFill>
                  <a:schemeClr val="bg1"/>
                </a:solidFill>
              </a:rPr>
              <a:t>.</a:t>
            </a:r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	</a:t>
            </a:r>
            <a:r>
              <a:rPr lang="es-CL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CL" dirty="0">
                <a:solidFill>
                  <a:schemeClr val="bg1"/>
                </a:solidFill>
              </a:rPr>
              <a:t>	</a:t>
            </a:r>
            <a:r>
              <a:rPr lang="es-CL" dirty="0" smtClean="0">
                <a:solidFill>
                  <a:schemeClr val="bg1"/>
                </a:solidFill>
              </a:rPr>
              <a:t>-</a:t>
            </a:r>
          </a:p>
          <a:p>
            <a:r>
              <a:rPr lang="es-CL" dirty="0">
                <a:solidFill>
                  <a:schemeClr val="bg1"/>
                </a:solidFill>
              </a:rPr>
              <a:t>	</a:t>
            </a:r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s-CL" sz="4300" dirty="0" smtClean="0">
                <a:solidFill>
                  <a:srgbClr val="000000"/>
                </a:solidFill>
                <a:latin typeface="Arial" pitchFamily="34" charset="0"/>
              </a:rPr>
              <a:t>      </a:t>
            </a:r>
            <a:r>
              <a:rPr lang="es-CL" sz="4300" dirty="0" err="1" smtClean="0">
                <a:solidFill>
                  <a:srgbClr val="000000"/>
                </a:solidFill>
                <a:latin typeface="Arial" pitchFamily="34" charset="0"/>
              </a:rPr>
              <a:t>Being</a:t>
            </a:r>
            <a:r>
              <a:rPr lang="es-CL" sz="4300" dirty="0" smtClean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s-CL" sz="4300" dirty="0" err="1" smtClean="0">
                <a:solidFill>
                  <a:srgbClr val="000000"/>
                </a:solidFill>
                <a:latin typeface="Arial" pitchFamily="34" charset="0"/>
              </a:rPr>
              <a:t>Successful</a:t>
            </a:r>
            <a:r>
              <a:rPr lang="es-CL" sz="43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4300" dirty="0" err="1" smtClean="0">
                <a:solidFill>
                  <a:srgbClr val="000000"/>
                </a:solidFill>
                <a:latin typeface="Arial" pitchFamily="34" charset="0"/>
              </a:rPr>
              <a:t>Trainer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7049" y="1905000"/>
            <a:ext cx="4602163" cy="388302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1) Being prepared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) Being on-time 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3) Knowing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your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audience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4) Using visual aids effectively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   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95069" y="1752600"/>
            <a:ext cx="5164931" cy="561022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5) Building a positive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relationship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with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the group</a:t>
            </a:r>
            <a:endParaRPr 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6) Being participant-centered</a:t>
            </a:r>
            <a:endParaRPr 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lang="en-US" sz="27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7) Using your voice effectively</a:t>
            </a:r>
            <a:endParaRPr 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lang="en-US" sz="27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8) Presenting yourself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confident and knowledgeable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47675" y="5283200"/>
            <a:ext cx="8688388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8" name="Picture 7" descr="http://t0.gstatic.com/images?q=tbn:ANd9GcS6l6Fl9R9E-M6aH16To4G03MVs_kIQ7qYkxYom3ymQgKX4WJya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81000"/>
            <a:ext cx="1171575" cy="11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298450"/>
            <a:ext cx="9659938" cy="123666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Gallery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Walk and Talk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(3 min.)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Let´s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walk and talk about each other´s ideas.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844296"/>
            <a:ext cx="3777220" cy="285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269530"/>
            <a:ext cx="3570514" cy="26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Dealing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Challenging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Participants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err="1" smtClean="0">
                <a:latin typeface="Arial" pitchFamily="34" charset="0"/>
                <a:cs typeface="Arial" pitchFamily="34" charset="0"/>
              </a:rPr>
              <a:t>Talkative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Chatty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Unmotivated</a:t>
            </a:r>
            <a:endParaRPr lang="es-CL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			      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Critical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2895600"/>
            <a:ext cx="2590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529818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7686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0" y="269875"/>
            <a:ext cx="9531350" cy="137001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Creating Solutions: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Setup</a:t>
            </a:r>
            <a:r>
              <a:rPr lang="en-US" dirty="0"/>
              <a:t/>
            </a:r>
            <a:br>
              <a:rPr lang="en-US" dirty="0"/>
            </a:b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1) C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ount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off 1-3.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2) All 1s take a marker and move to the poster,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¨</a:t>
            </a:r>
            <a:r>
              <a:rPr lang="en-US" sz="2700" b="1" dirty="0" smtClean="0">
                <a:solidFill>
                  <a:srgbClr val="000000"/>
                </a:solidFill>
                <a:latin typeface="Arial" pitchFamily="34" charset="0"/>
              </a:rPr>
              <a:t>Dealing </a:t>
            </a:r>
            <a:r>
              <a:rPr lang="en-US" sz="2700" b="1" u="sng" dirty="0" smtClean="0">
                <a:solidFill>
                  <a:srgbClr val="000000"/>
                </a:solidFill>
                <a:latin typeface="Arial" pitchFamily="34" charset="0"/>
              </a:rPr>
              <a:t>with </a:t>
            </a:r>
            <a:r>
              <a:rPr lang="en-US" sz="2700" b="1" u="sng" dirty="0">
                <a:solidFill>
                  <a:srgbClr val="000000"/>
                </a:solidFill>
                <a:latin typeface="Arial" pitchFamily="34" charset="0"/>
              </a:rPr>
              <a:t>Unmotivated/Non-Participating </a:t>
            </a:r>
            <a:r>
              <a:rPr lang="en-US" sz="2700" b="1" u="sng" dirty="0" smtClean="0">
                <a:solidFill>
                  <a:srgbClr val="000000"/>
                </a:solidFill>
                <a:latin typeface="Arial" pitchFamily="34" charset="0"/>
              </a:rPr>
              <a:t>Colleagues¨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3)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All 2s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take a marker and move to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the poster,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¨</a:t>
            </a:r>
            <a:r>
              <a:rPr lang="en-US" sz="2700" b="1" u="sng" dirty="0" smtClean="0">
                <a:solidFill>
                  <a:srgbClr val="000000"/>
                </a:solidFill>
                <a:latin typeface="Arial" pitchFamily="34" charset="0"/>
              </a:rPr>
              <a:t>Dealing </a:t>
            </a:r>
            <a:r>
              <a:rPr lang="en-US" sz="2700" b="1" u="sng" dirty="0">
                <a:solidFill>
                  <a:srgbClr val="000000"/>
                </a:solidFill>
                <a:latin typeface="Arial" pitchFamily="34" charset="0"/>
              </a:rPr>
              <a:t>with </a:t>
            </a:r>
            <a:r>
              <a:rPr lang="en-US" sz="2700" b="1" u="sng" dirty="0" smtClean="0">
                <a:solidFill>
                  <a:srgbClr val="000000"/>
                </a:solidFill>
                <a:latin typeface="Arial" pitchFamily="34" charset="0"/>
              </a:rPr>
              <a:t>Chatty </a:t>
            </a:r>
            <a:r>
              <a:rPr lang="en-US" sz="2700" b="1" u="sng" dirty="0">
                <a:solidFill>
                  <a:srgbClr val="000000"/>
                </a:solidFill>
                <a:latin typeface="Arial" pitchFamily="34" charset="0"/>
              </a:rPr>
              <a:t>Colleagues</a:t>
            </a:r>
            <a:r>
              <a:rPr lang="en-US" sz="2700" b="1" u="sng" dirty="0" smtClean="0">
                <a:solidFill>
                  <a:srgbClr val="000000"/>
                </a:solidFill>
                <a:latin typeface="Arial" pitchFamily="34" charset="0"/>
              </a:rPr>
              <a:t>.¨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4)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All 3s take a marker and move to the poster,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b="1" u="sng" dirty="0" smtClean="0">
                <a:solidFill>
                  <a:srgbClr val="000000"/>
                </a:solidFill>
                <a:latin typeface="Arial" pitchFamily="34" charset="0"/>
              </a:rPr>
              <a:t>¨Dealing </a:t>
            </a:r>
            <a:r>
              <a:rPr lang="en-US" sz="2700" b="1" u="sng" dirty="0">
                <a:solidFill>
                  <a:srgbClr val="000000"/>
                </a:solidFill>
                <a:latin typeface="Arial" pitchFamily="34" charset="0"/>
              </a:rPr>
              <a:t>with Critical Colleagues</a:t>
            </a:r>
            <a:r>
              <a:rPr lang="en-US" sz="2700" b="1" u="sng" dirty="0" smtClean="0">
                <a:solidFill>
                  <a:srgbClr val="000000"/>
                </a:solidFill>
                <a:latin typeface="Arial" pitchFamily="34" charset="0"/>
              </a:rPr>
              <a:t>.¨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Creating Solutions: Poster Activity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(Teamwork-2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min.)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676400"/>
            <a:ext cx="9750425" cy="5062538"/>
          </a:xfrm>
        </p:spPr>
        <p:txBody>
          <a:bodyPr lIns="0" tIns="0" rIns="0" bIns="0"/>
          <a:lstStyle/>
          <a:p>
            <a:pPr marL="514350" indent="-514350">
              <a:lnSpc>
                <a:spcPct val="95000"/>
              </a:lnSpc>
              <a:spcBef>
                <a:spcPct val="0"/>
              </a:spcBef>
              <a:buFontTx/>
              <a:buAutoNum type="arabicParenR"/>
            </a:pPr>
            <a:r>
              <a:rPr lang="en-US" sz="2700" u="sng" dirty="0" smtClean="0">
                <a:solidFill>
                  <a:srgbClr val="000000"/>
                </a:solidFill>
                <a:latin typeface="Arial" pitchFamily="34" charset="0"/>
              </a:rPr>
              <a:t>As </a:t>
            </a:r>
            <a:r>
              <a:rPr lang="en-US" sz="2700" u="sng" dirty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sz="2700" u="sng" dirty="0" smtClean="0">
                <a:solidFill>
                  <a:srgbClr val="000000"/>
                </a:solidFill>
                <a:latin typeface="Arial" pitchFamily="34" charset="0"/>
              </a:rPr>
              <a:t>team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you have </a:t>
            </a:r>
            <a:r>
              <a:rPr lang="en-US" sz="2700" u="sng" dirty="0">
                <a:solidFill>
                  <a:srgbClr val="000000"/>
                </a:solidFill>
                <a:latin typeface="Arial" pitchFamily="34" charset="0"/>
              </a:rPr>
              <a:t>two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minutes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to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agree on a possible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solution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and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write it on the poster in front of you.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   For example, ..... 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2)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When I make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 this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sound, you must move to the next poster and repeat the process.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3)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Please begin.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676400"/>
            <a:ext cx="3505200" cy="233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8272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Final Gallery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Walk &amp; Talk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(Indiviually-3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min.)</a:t>
            </a:r>
            <a:r>
              <a:rPr lang="en-US" dirty="0"/>
              <a:t/>
            </a:r>
            <a:br>
              <a:rPr lang="en-US" dirty="0"/>
            </a:b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1) Take a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walk and read each poster.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2) Circle the solution </a:t>
            </a:r>
            <a:r>
              <a:rPr lang="en-US" sz="2700" u="sng" dirty="0">
                <a:solidFill>
                  <a:srgbClr val="000000"/>
                </a:solidFill>
                <a:latin typeface="Arial" pitchFamily="34" charset="0"/>
              </a:rPr>
              <a:t>on each poster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that you think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might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be 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most effective.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3) Feel free to discuss the ideas with your colleagues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4)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CCQs</a:t>
            </a:r>
            <a:endParaRPr lang="es-CL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5)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Please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begin</a:t>
            </a: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Done!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209800"/>
            <a:ext cx="6934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Responding to Post-It Notes 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(Pairwork-1 min. each)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19050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In pairs, answer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following: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1) How can a non-native English speaker train other teachers?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----</a:t>
            </a: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) How can a shy teacher become a good trainer?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----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3) How can I have workshops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that will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engage my teachers and make them feel motivated?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----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) Is it possible to become a good trainer in such a short time?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 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5920155"/>
            <a:ext cx="1441450" cy="139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918085"/>
            <a:ext cx="1858963" cy="154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421">
            <a:off x="7823200" y="1235928"/>
            <a:ext cx="1872456" cy="112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Self-Assessment: Instructions, Part 1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143000"/>
            <a:ext cx="9664700" cy="60198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You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receive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self-assessment.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s-C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s-CL" sz="24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ocus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PART 1.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yourself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score of 1-7 in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these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general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areas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s-CL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5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Equipment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Preparation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5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Being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Participant-Centered</a:t>
            </a: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5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Use of </a:t>
            </a:r>
            <a:r>
              <a:rPr lang="es-C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Voice</a:t>
            </a:r>
            <a:endParaRPr lang="es-CL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5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C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Time Management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First, I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read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section aloud and answer any questions.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After, take15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seconds to score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yourself.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6)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CCQs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Model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Captains, please come and get evaluations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your team.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Let´s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Begin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5600" y="2133600"/>
            <a:ext cx="9677400" cy="4640263"/>
          </a:xfrm>
        </p:spPr>
        <p:txBody>
          <a:bodyPr/>
          <a:lstStyle/>
          <a:p>
            <a:pPr marL="457200" lvl="1" indent="0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MATERIALS/EQUIPMENT PREPARATION</a:t>
            </a:r>
          </a:p>
          <a:p>
            <a:pPr marL="0" indent="0" algn="ctr">
              <a:buNone/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BEING PARTICIPANT-CENTERED</a:t>
            </a:r>
          </a:p>
          <a:p>
            <a:pPr marL="0" indent="0" algn="ctr">
              <a:buNone/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USE OF VOICE</a:t>
            </a:r>
          </a:p>
          <a:p>
            <a:pPr marL="0" indent="0" algn="ctr">
              <a:buNone/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TIME MANAGEMENT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33516"/>
            <a:ext cx="1373366" cy="97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6217397"/>
            <a:ext cx="1524000" cy="140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600200"/>
            <a:ext cx="144471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2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303213"/>
            <a:ext cx="9667875" cy="1217612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Self-Assessment: Instructions, Part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2a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(Work Individually-1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min.)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1) Hold up your papers and point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to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i="1" dirty="0" smtClean="0">
                <a:solidFill>
                  <a:srgbClr val="000000"/>
                </a:solidFill>
                <a:latin typeface="Arial" pitchFamily="34" charset="0"/>
              </a:rPr>
              <a:t>this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box.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2) Write one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action that you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will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take 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2700" b="1" dirty="0" smtClean="0">
                <a:solidFill>
                  <a:srgbClr val="000000"/>
                </a:solidFill>
                <a:latin typeface="Arial" pitchFamily="34" charset="0"/>
              </a:rPr>
              <a:t>increase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your score in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regards to </a:t>
            </a:r>
            <a:r>
              <a:rPr lang="en-US" sz="2700" u="sng" dirty="0">
                <a:solidFill>
                  <a:srgbClr val="000000"/>
                </a:solidFill>
                <a:latin typeface="Arial" pitchFamily="34" charset="0"/>
              </a:rPr>
              <a:t>Materials/Equipment Preparation.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	     For example:	</a:t>
            </a:r>
            <a:r>
              <a:rPr lang="en-US" sz="2700" b="1" i="1" dirty="0" smtClean="0">
                <a:solidFill>
                  <a:srgbClr val="000000"/>
                </a:solidFill>
                <a:latin typeface="Arial" pitchFamily="34" charset="0"/>
              </a:rPr>
              <a:t>I will use one afternoon to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i="1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700" b="1" i="1" dirty="0" smtClean="0">
                <a:solidFill>
                  <a:srgbClr val="000000"/>
                </a:solidFill>
                <a:latin typeface="Arial" pitchFamily="34" charset="0"/>
              </a:rPr>
              <a:t>			learn </a:t>
            </a:r>
            <a:r>
              <a:rPr lang="en-US" sz="2700" b="1" i="1" dirty="0">
                <a:solidFill>
                  <a:srgbClr val="000000"/>
                </a:solidFill>
                <a:latin typeface="Arial" pitchFamily="34" charset="0"/>
              </a:rPr>
              <a:t>how to </a:t>
            </a:r>
            <a:r>
              <a:rPr lang="en-US" sz="2700" b="1" i="1" dirty="0" smtClean="0">
                <a:solidFill>
                  <a:srgbClr val="000000"/>
                </a:solidFill>
                <a:latin typeface="Arial" pitchFamily="34" charset="0"/>
              </a:rPr>
              <a:t>use</a:t>
            </a:r>
            <a:r>
              <a:rPr lang="en-US" sz="2700" b="1" i="1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2700" b="1" i="1" dirty="0" smtClean="0">
                <a:solidFill>
                  <a:srgbClr val="000000"/>
                </a:solidFill>
                <a:latin typeface="Arial" pitchFamily="34" charset="0"/>
              </a:rPr>
              <a:t>PowerPoint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b="1" i="1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700" b="1" i="1" dirty="0" smtClean="0">
                <a:solidFill>
                  <a:srgbClr val="000000"/>
                </a:solidFill>
                <a:latin typeface="Arial" pitchFamily="34" charset="0"/>
              </a:rPr>
              <a:t>			before </a:t>
            </a:r>
            <a:r>
              <a:rPr lang="en-US" sz="2700" b="1" i="1" dirty="0">
                <a:solidFill>
                  <a:srgbClr val="000000"/>
                </a:solidFill>
                <a:latin typeface="Arial" pitchFamily="34" charset="0"/>
              </a:rPr>
              <a:t>I give my next </a:t>
            </a:r>
            <a:r>
              <a:rPr lang="en-US" sz="2700" b="1" i="1" dirty="0" smtClean="0">
                <a:solidFill>
                  <a:srgbClr val="000000"/>
                </a:solidFill>
                <a:latin typeface="Arial" pitchFamily="34" charset="0"/>
              </a:rPr>
              <a:t>workshop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3) CCQs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4) Please begin.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03200" y="457200"/>
            <a:ext cx="9650413" cy="187801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Completing the Stem-Part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2a</a:t>
            </a:r>
            <a:r>
              <a:rPr lang="en-US" dirty="0"/>
              <a:t/>
            </a:r>
            <a:br>
              <a:rPr lang="en-US" dirty="0"/>
            </a:b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1) Captains, show me a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clean sheet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of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paper and a pen/pencil.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2)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Captains, take 30 seconds and copy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this stem: </a:t>
            </a: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	¨To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help with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Materials/Equipment Preparation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we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recommend that new trainers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__________________.¨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285750"/>
            <a:ext cx="9650413" cy="187801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Completing the Stem-Part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2a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Teamwork-2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min.)</a:t>
            </a:r>
            <a:r>
              <a:rPr lang="en-US" dirty="0"/>
              <a:t/>
            </a:r>
            <a:br>
              <a:rPr lang="en-US" dirty="0"/>
            </a:b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3) As a team, you have two minutes to complete the stem. 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	For example: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	   	</a:t>
            </a:r>
            <a:r>
              <a:rPr lang="en-US" sz="2700" i="1" dirty="0" smtClean="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help with </a:t>
            </a:r>
            <a:r>
              <a:rPr lang="en-US" sz="2700" i="1" dirty="0" smtClean="0">
                <a:solidFill>
                  <a:srgbClr val="000000"/>
                </a:solidFill>
                <a:latin typeface="Arial" pitchFamily="34" charset="0"/>
              </a:rPr>
              <a:t>Materials/Equipment 			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i="1" dirty="0" smtClean="0">
                <a:solidFill>
                  <a:srgbClr val="000000"/>
                </a:solidFill>
                <a:latin typeface="Arial" pitchFamily="34" charset="0"/>
              </a:rPr>
              <a:t>	    	 Preparation</a:t>
            </a:r>
            <a:r>
              <a:rPr lang="en-US" sz="2700" i="1" dirty="0">
                <a:solidFill>
                  <a:srgbClr val="000000"/>
                </a:solidFill>
                <a:latin typeface="Arial" pitchFamily="34" charset="0"/>
              </a:rPr>
              <a:t>, we recommend that new </a:t>
            </a:r>
            <a:r>
              <a:rPr lang="en-US" sz="2700" i="1" dirty="0" smtClean="0">
                <a:solidFill>
                  <a:srgbClr val="000000"/>
                </a:solidFill>
                <a:latin typeface="Arial" pitchFamily="34" charset="0"/>
              </a:rPr>
              <a:t>			   	 trainers </a:t>
            </a:r>
            <a:r>
              <a:rPr lang="en-US" sz="2700" b="1" i="1" u="sng" dirty="0" smtClean="0">
                <a:solidFill>
                  <a:srgbClr val="000000"/>
                </a:solidFill>
                <a:latin typeface="Arial" pitchFamily="34" charset="0"/>
              </a:rPr>
              <a:t>learn how to use PowerPoint.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s-CL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s-CL" sz="2700" dirty="0" smtClean="0">
                <a:solidFill>
                  <a:srgbClr val="000000"/>
                </a:solidFill>
                <a:latin typeface="Arial" pitchFamily="34" charset="0"/>
              </a:rPr>
              <a:t>4) </a:t>
            </a:r>
            <a:r>
              <a:rPr lang="es-CL" sz="2700" dirty="0" err="1" smtClean="0">
                <a:solidFill>
                  <a:srgbClr val="000000"/>
                </a:solidFill>
                <a:latin typeface="Arial" pitchFamily="34" charset="0"/>
              </a:rPr>
              <a:t>CCQs</a:t>
            </a: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and Pass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Captains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30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seconds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pass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sentence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team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sz="28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i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CL" sz="2800" i="1" dirty="0">
                <a:latin typeface="Arial" pitchFamily="34" charset="0"/>
                <a:cs typeface="Arial" pitchFamily="34" charset="0"/>
              </a:rPr>
              <a:t>.</a:t>
            </a:r>
            <a:endParaRPr lang="es-CL" sz="28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4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4000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es-CL" sz="40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s-CL" sz="4000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es-CL" sz="4000" dirty="0" smtClean="0">
                <a:latin typeface="Arial" pitchFamily="34" charset="0"/>
                <a:cs typeface="Arial" pitchFamily="34" charset="0"/>
              </a:rPr>
              <a:t>			Pass</a:t>
            </a:r>
            <a:endParaRPr lang="es-CL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572000"/>
            <a:ext cx="20193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696051"/>
            <a:ext cx="2743200" cy="21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714218"/>
            <a:ext cx="2503487" cy="20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3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442</Words>
  <Application>Microsoft Office PowerPoint</Application>
  <PresentationFormat>Personalizado</PresentationFormat>
  <Paragraphs>276</Paragraphs>
  <Slides>25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Default Design</vt:lpstr>
      <vt:lpstr>Reflection: Teacher Trainer</vt:lpstr>
      <vt:lpstr>      Being a Successful Trainer</vt:lpstr>
      <vt:lpstr>Responding to Post-It Notes  (Pairwork-1 min. each)</vt:lpstr>
      <vt:lpstr>Self-Assessment: Instructions, Part 1</vt:lpstr>
      <vt:lpstr>Let´s Begin.</vt:lpstr>
      <vt:lpstr>Self-Assessment: Instructions, Part 2a (Work Individually-1 min.)</vt:lpstr>
      <vt:lpstr>Completing the Stem-Part 2a  </vt:lpstr>
      <vt:lpstr>Completing the Stem-Part 2a (Teamwork-2 min.)  </vt:lpstr>
      <vt:lpstr>Fold, Cut, and Pass </vt:lpstr>
      <vt:lpstr>Self-Assessment: Instructions, Part 2b (Work Individually-1 min.)</vt:lpstr>
      <vt:lpstr>Completing the Stem, Part 2b (Teamwork-2 min.)</vt:lpstr>
      <vt:lpstr>Fold, Cut, and Pass </vt:lpstr>
      <vt:lpstr>Self-Assessment: Instructions, Part 2c (Work Individually-1 min.)</vt:lpstr>
      <vt:lpstr>Completing the Stem, Part 2c (Teamwork-2 min.)</vt:lpstr>
      <vt:lpstr>Fold, Cut, and Pass </vt:lpstr>
      <vt:lpstr>Self-Assessment: Instructions, Part 2d (Work Individually-1 min.)</vt:lpstr>
      <vt:lpstr>Completing the Stem, Part 2d (Teamwork-2 min.)</vt:lpstr>
      <vt:lpstr>Poster Activity   </vt:lpstr>
      <vt:lpstr>Poster Activity: Sharing Stems (Indiviually-2 min.)</vt:lpstr>
      <vt:lpstr>Gallery Walk and Talk (3 min.)</vt:lpstr>
      <vt:lpstr>Dealing with Challenging Participants</vt:lpstr>
      <vt:lpstr>Creating Solutions: Setup  </vt:lpstr>
      <vt:lpstr>Creating Solutions: Poster Activity (Teamwork-2 min.)</vt:lpstr>
      <vt:lpstr>Final Gallery Walk &amp; Talk (Indiviually-3 min.)  </vt:lpstr>
      <vt:lpstr>Well Done!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MICHELLE</cp:lastModifiedBy>
  <cp:revision>34</cp:revision>
  <dcterms:created xsi:type="dcterms:W3CDTF">2004-05-06T09:28:21Z</dcterms:created>
  <dcterms:modified xsi:type="dcterms:W3CDTF">2012-01-30T13:58:38Z</dcterms:modified>
</cp:coreProperties>
</file>