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83" r:id="rId24"/>
    <p:sldId id="286" r:id="rId25"/>
    <p:sldId id="287" r:id="rId26"/>
    <p:sldId id="279" r:id="rId27"/>
    <p:sldId id="280" r:id="rId28"/>
    <p:sldId id="281" r:id="rId29"/>
    <p:sldId id="282" r:id="rId3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>
        <p:scale>
          <a:sx n="66" d="100"/>
          <a:sy n="66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4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9884C5-8D68-47E2-A463-58CABC6E44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50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14D1-C7FD-4724-AD76-93A47CC2D11A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(1.5 min.)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77E03-3B64-43F6-8DD8-A882072F5000}" type="slidenum">
              <a:rPr lang="en-US"/>
              <a:pPr/>
              <a:t>12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E2538-EBFE-41D8-9F87-261D8B9F1438}" type="slidenum">
              <a:rPr lang="en-US"/>
              <a:pPr/>
              <a:t>13</a:t>
            </a:fld>
            <a:endParaRPr lang="en-US"/>
          </a:p>
        </p:txBody>
      </p:sp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2F7B6-C7FF-4D4F-BCF8-6EDCEA65FF90}" type="slidenum">
              <a:rPr lang="en-US"/>
              <a:pPr/>
              <a:t>14</a:t>
            </a:fld>
            <a:endParaRPr lang="en-US"/>
          </a:p>
        </p:txBody>
      </p:sp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3.5 min.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>
                <a:solidFill>
                  <a:srgbClr val="000000"/>
                </a:solidFill>
                <a:latin typeface="Arial" charset="0"/>
              </a:rPr>
              <a:t>(Elicit an example for the group)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7D3A1-CC7B-43E0-8234-DB2157E25729}" type="slidenum">
              <a:rPr lang="en-US"/>
              <a:pPr/>
              <a:t>15</a:t>
            </a:fld>
            <a:endParaRPr lang="en-US"/>
          </a:p>
        </p:txBody>
      </p:sp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3.5 min.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>
                <a:solidFill>
                  <a:srgbClr val="000000"/>
                </a:solidFill>
                <a:latin typeface="Arial" charset="0"/>
              </a:rPr>
              <a:t>(elicit examples)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08E7E-1790-4FB3-8E47-ECED39F9AF0B}" type="slidenum">
              <a:rPr lang="en-US"/>
              <a:pPr/>
              <a:t>16</a:t>
            </a:fld>
            <a:endParaRPr lang="en-US"/>
          </a:p>
        </p:txBody>
      </p:sp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3.5 min.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>
                <a:solidFill>
                  <a:srgbClr val="000000"/>
                </a:solidFill>
                <a:latin typeface="Arial" charset="0"/>
              </a:rPr>
              <a:t>(elicit examples)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E0830-4CEE-4BB2-96BC-0D9E3F548D2B}" type="slidenum">
              <a:rPr lang="en-US"/>
              <a:pPr/>
              <a:t>17</a:t>
            </a:fld>
            <a:endParaRPr lang="en-US"/>
          </a:p>
        </p:txBody>
      </p:sp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2 min.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1) no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2) other people are insincere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3) trusting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171C-9AEE-47C4-A2CD-1807F42030AF}" type="slidenum">
              <a:rPr lang="en-US"/>
              <a:pPr/>
              <a:t>18</a:t>
            </a:fld>
            <a:endParaRPr lang="en-US"/>
          </a:p>
        </p:txBody>
      </p:sp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48F50-91AC-4C7C-9D5F-739940703F68}" type="slidenum">
              <a:rPr lang="en-US"/>
              <a:pPr/>
              <a:t>19</a:t>
            </a:fld>
            <a:endParaRPr lang="en-US"/>
          </a:p>
        </p:txBody>
      </p:sp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(3 min.)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9FE36-C739-4626-93A3-3F5D2CD9D799}" type="slidenum">
              <a:rPr lang="en-US"/>
              <a:pPr/>
              <a:t>20</a:t>
            </a:fld>
            <a:endParaRPr lang="en-US"/>
          </a:p>
        </p:txBody>
      </p:sp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DEE4-46BF-4F46-BE45-A76F3B0F9CFA}" type="slidenum">
              <a:rPr lang="en-US"/>
              <a:pPr/>
              <a:t>21</a:t>
            </a:fld>
            <a:endParaRPr lang="en-US"/>
          </a:p>
        </p:txBody>
      </p:sp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(2 min.)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31759-9427-4089-B0A2-D64DCCF87638}" type="slidenum">
              <a:rPr lang="en-US"/>
              <a:pPr/>
              <a:t>4</a:t>
            </a:fld>
            <a:endParaRPr lang="en-US"/>
          </a:p>
        </p:txBody>
      </p:sp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(1 min.)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DEE4-46BF-4F46-BE45-A76F3B0F9CFA}" type="slidenum">
              <a:rPr lang="en-US"/>
              <a:pPr/>
              <a:t>22</a:t>
            </a:fld>
            <a:endParaRPr lang="en-US"/>
          </a:p>
        </p:txBody>
      </p:sp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(2 min.)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DEE4-46BF-4F46-BE45-A76F3B0F9CFA}" type="slidenum">
              <a:rPr lang="en-US"/>
              <a:pPr/>
              <a:t>23</a:t>
            </a:fld>
            <a:endParaRPr lang="en-US"/>
          </a:p>
        </p:txBody>
      </p:sp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(2 min.)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DEE4-46BF-4F46-BE45-A76F3B0F9CFA}" type="slidenum">
              <a:rPr lang="en-US"/>
              <a:pPr/>
              <a:t>24</a:t>
            </a:fld>
            <a:endParaRPr lang="en-US"/>
          </a:p>
        </p:txBody>
      </p:sp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(2 min.)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5BA6E-F0D1-407F-8D5D-AE9F24DA1FBF}" type="slidenum">
              <a:rPr lang="en-US"/>
              <a:pPr/>
              <a:t>26</a:t>
            </a:fld>
            <a:endParaRPr lang="en-US"/>
          </a:p>
        </p:txBody>
      </p:sp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( 6 min.)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D748F-334F-483F-8E47-F2C316E8E9A9}" type="slidenum">
              <a:rPr lang="en-US"/>
              <a:pPr/>
              <a:t>27</a:t>
            </a:fld>
            <a:endParaRPr lang="en-US"/>
          </a:p>
        </p:txBody>
      </p:sp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4B4C3-95BD-4040-97D9-AF50CB237163}" type="slidenum">
              <a:rPr lang="en-US"/>
              <a:pPr/>
              <a:t>28</a:t>
            </a:fld>
            <a:endParaRPr lang="en-US"/>
          </a:p>
        </p:txBody>
      </p:sp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61DE2-01E6-4814-990E-BED663077B04}" type="slidenum">
              <a:rPr lang="en-US"/>
              <a:pPr/>
              <a:t>29</a:t>
            </a:fld>
            <a:endParaRPr lang="en-US"/>
          </a:p>
        </p:txBody>
      </p:sp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( 3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min.)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s-CL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CL" sz="1600" smtClean="0">
                <a:solidFill>
                  <a:srgbClr val="000000"/>
                </a:solidFill>
                <a:latin typeface="Arial" charset="0"/>
              </a:rPr>
              <a:t>) (Have</a:t>
            </a: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1600" dirty="0" err="1" smtClean="0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1600" dirty="0" err="1" smtClean="0">
                <a:solidFill>
                  <a:srgbClr val="000000"/>
                </a:solidFill>
                <a:latin typeface="Arial" charset="0"/>
              </a:rPr>
              <a:t>hold</a:t>
            </a: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 up </a:t>
            </a:r>
            <a:r>
              <a:rPr lang="es-CL" sz="16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1600" dirty="0" err="1" smtClean="0">
                <a:solidFill>
                  <a:srgbClr val="000000"/>
                </a:solidFill>
                <a:latin typeface="Arial" charset="0"/>
              </a:rPr>
              <a:t>paper</a:t>
            </a:r>
            <a:r>
              <a:rPr lang="es-CL" sz="1600" dirty="0" smtClean="0">
                <a:solidFill>
                  <a:srgbClr val="000000"/>
                </a:solidFill>
                <a:latin typeface="Arial" charset="0"/>
              </a:rPr>
              <a:t>.)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69789-12DB-4632-92FB-F3B0B7D87D9D}" type="slidenum">
              <a:rPr lang="en-US"/>
              <a:pPr/>
              <a:t>5</a:t>
            </a:fld>
            <a:endParaRPr lang="en-US"/>
          </a:p>
        </p:txBody>
      </p:sp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(1 min.)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(Review the three types)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BD19D-ED1D-4DB8-BA4D-6D3306DAD155}" type="slidenum">
              <a:rPr lang="en-US"/>
              <a:pPr/>
              <a:t>6</a:t>
            </a:fld>
            <a:endParaRPr lang="en-US"/>
          </a:p>
        </p:txBody>
      </p:sp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0AA1-7D8E-4F4F-9875-E97A7B70C91E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B4432-EF8D-4FA5-B909-A2CCEFED223E}" type="slidenum">
              <a:rPr lang="en-US"/>
              <a:pPr/>
              <a:t>8</a:t>
            </a:fld>
            <a:endParaRPr lang="en-US"/>
          </a:p>
        </p:txBody>
      </p:sp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1 min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BBBAB-9C80-4609-B588-F5CC8231E999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82565-1676-4CBC-A062-6D6CD4DBAE71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FC7E6-FFAF-4416-A49A-7952B7A66A25}" type="slidenum">
              <a:rPr lang="en-US"/>
              <a:pPr/>
              <a:t>11</a:t>
            </a:fld>
            <a:endParaRPr lang="en-US"/>
          </a:p>
        </p:txBody>
      </p:sp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.5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28F97-513F-4A7E-9568-3BF8DB6121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C5AC4-CBC4-4306-8390-2E805A7953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22AC-516E-4487-9D96-AEA69CA51E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4570-BC10-454E-8B49-06DD2FCB35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6BFD-0346-409A-8884-31E8879840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420E-DABB-4BAE-A9BE-5AEB4524FC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08C7-1C57-4102-858C-602B84D668C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9752D-1540-4528-9F99-CADD7E53EF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6144-7D50-4BF5-BC9E-C99737935A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DAC66-E90F-4D41-9A88-B87A14A25F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B726-4D59-419B-81FD-18669922051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1A515-A9B1-4EBF-864C-706E318AEBFD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6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6384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5400">
                <a:solidFill>
                  <a:srgbClr val="000000"/>
                </a:solidFill>
                <a:latin typeface="Arial" charset="0"/>
              </a:rPr>
              <a:t>Comprehension Checking Questions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Presented by Michelle S. Rossman, English Language Fellow Program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9018588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878138"/>
            <a:ext cx="1674812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675" y="-23813"/>
            <a:ext cx="9947275" cy="236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He is a 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brat.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946275"/>
            <a:ext cx="5292725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1) Is she a brat?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862138"/>
            <a:ext cx="3578225" cy="46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2) Which one is the brat?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62138"/>
            <a:ext cx="914558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55650" y="1793876"/>
            <a:ext cx="4687888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7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24450" y="1793876"/>
            <a:ext cx="454025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7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16213"/>
            <a:ext cx="382428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40000"/>
            <a:ext cx="3883025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3) What does a brat do?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28800"/>
            <a:ext cx="4741863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502275"/>
            <a:ext cx="45783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89250" y="5689600"/>
            <a:ext cx="4692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295275"/>
            <a:ext cx="9258300" cy="128905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CCQ Activity #1a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Pairwork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- 2 min.)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Create all three types of CCQs for: 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rial" charset="0"/>
              </a:rPr>
              <a:t>Ceiling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Yes/No-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Discrimination-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Limited Answers-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295275"/>
            <a:ext cx="9258300" cy="128905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CCQ Activity #1b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(Pairwork-2 min.)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Create all three types of CCQs for: 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charset="0"/>
              </a:rPr>
              <a:t>Comedian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Yes/No-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Discrimination-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Limited Answers-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270828"/>
            <a:ext cx="4724400" cy="29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295275"/>
            <a:ext cx="9258300" cy="128905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CCQ Activity #1c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(Pairwork-2 min.)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Create all three types of CCQs for: 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charset="0"/>
              </a:rPr>
              <a:t>Complicated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Yes/No-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Discrimination-</a:t>
            </a:r>
            <a:endParaRPr lang="en-US" dirty="0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Limited Answers-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06" y="3023508"/>
            <a:ext cx="3351078" cy="276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Cynical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08138"/>
            <a:ext cx="9144000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608138"/>
            <a:ext cx="9258300" cy="5559425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¨I am </a:t>
            </a: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cynical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about his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reasons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for </a:t>
            </a:r>
            <a:endParaRPr lang="en-US" b="1" i="1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wanting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to marry me.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think he </a:t>
            </a:r>
            <a:endParaRPr lang="en-US" b="1" i="1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might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be in love with my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money.¨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----------------------------------------------------------------------------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dirty="0"/>
          </a:p>
          <a:p>
            <a:pPr marL="514350" indent="-514350" algn="l">
              <a:lnSpc>
                <a:spcPct val="95000"/>
              </a:lnSpc>
              <a:spcBef>
                <a:spcPct val="0"/>
              </a:spcBef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Yes/No-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¨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Does a cynical person trust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others?¨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2) Discrimination-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¨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Is a cynical person </a:t>
            </a:r>
            <a:r>
              <a:rPr lang="en-US" sz="2800" b="1" u="sng" dirty="0">
                <a:solidFill>
                  <a:srgbClr val="000000"/>
                </a:solidFill>
                <a:latin typeface="Arial" charset="0"/>
              </a:rPr>
              <a:t>insincere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or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        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does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 cynical person </a:t>
            </a:r>
            <a:r>
              <a:rPr lang="en-US" sz="2800" b="1" u="sng" dirty="0">
                <a:solidFill>
                  <a:srgbClr val="000000"/>
                </a:solidFill>
                <a:latin typeface="Arial" charset="0"/>
              </a:rPr>
              <a:t>think </a:t>
            </a:r>
            <a:r>
              <a:rPr lang="en-US" sz="2800" b="1" u="sng" dirty="0" smtClean="0">
                <a:solidFill>
                  <a:srgbClr val="000000"/>
                </a:solidFill>
                <a:latin typeface="Arial" charset="0"/>
              </a:rPr>
              <a:t>OTHER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2800" b="1" u="sng" dirty="0" smtClean="0">
                <a:solidFill>
                  <a:srgbClr val="000000"/>
                </a:solidFill>
                <a:latin typeface="Arial" charset="0"/>
              </a:rPr>
              <a:t>people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en-US" dirty="0"/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insincere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?¨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3)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Limited Answers-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What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is the opposite of cynical?</a:t>
            </a:r>
            <a:endParaRPr lang="en-US" b="1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97" y="1143000"/>
            <a:ext cx="1316736" cy="13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1929" y="914400"/>
            <a:ext cx="9659938" cy="12366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CCQs and Content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9" y="3007609"/>
            <a:ext cx="4648199" cy="34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263525"/>
            <a:ext cx="9520238" cy="1412875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Arial" charset="0"/>
              </a:rPr>
              <a:t>Understanding Text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(Teamwork-2 min.)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963" y="1992313"/>
            <a:ext cx="9531350" cy="47402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¨One should always be in love. That is the reason that one should </a:t>
            </a: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never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marry.¨ 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  - Oscar Wilde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</a:rPr>
              <a:t>-------------------------------------------------------------------------------------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1. Yes/No-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Is Oscar Wilde cynical?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2. Discrimination-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Is he cynical about </a:t>
            </a:r>
            <a:r>
              <a:rPr lang="en-US" sz="2800" b="1" u="sng" dirty="0" smtClean="0">
                <a:solidFill>
                  <a:srgbClr val="000000"/>
                </a:solidFill>
                <a:latin typeface="Arial" charset="0"/>
              </a:rPr>
              <a:t>love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en-US" sz="2800" b="1" u="sng" dirty="0" smtClean="0">
                <a:solidFill>
                  <a:srgbClr val="000000"/>
                </a:solidFill>
                <a:latin typeface="Arial" charset="0"/>
              </a:rPr>
              <a:t>marriage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3. Limited Answers-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What does he </a:t>
            </a:r>
            <a:r>
              <a:rPr lang="en-US" sz="2800" b="1" u="sng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800" b="1" u="sng" dirty="0" smtClean="0">
                <a:solidFill>
                  <a:srgbClr val="000000"/>
                </a:solidFill>
                <a:latin typeface="Arial" charset="0"/>
              </a:rPr>
              <a:t>ot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believe 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3613473"/>
            <a:ext cx="971550" cy="7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914400"/>
            <a:ext cx="866775" cy="8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6963"/>
            <a:ext cx="863600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4850" y="2366963"/>
            <a:ext cx="87503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Comprehension Checking Questions (CCQs)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8000"/>
            <a:ext cx="7112000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66850" y="4318000"/>
            <a:ext cx="7226300" cy="194786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3F3F3F"/>
                </a:solidFill>
                <a:latin typeface="Arial" charset="0"/>
              </a:rPr>
              <a:t>Focus: Vocabulary, Content &amp; 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8450"/>
            <a:ext cx="9659938" cy="12366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CCQs and Grammar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057400"/>
            <a:ext cx="5562600" cy="45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Grammar: </a:t>
            </a:r>
            <a:r>
              <a:rPr lang="en-US" sz="4300" u="sng" dirty="0">
                <a:solidFill>
                  <a:srgbClr val="000000"/>
                </a:solidFill>
                <a:latin typeface="Arial" charset="0"/>
              </a:rPr>
              <a:t>Examples</a:t>
            </a:r>
            <a:r>
              <a:rPr lang="en-US" sz="43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4300" u="sng" dirty="0">
                <a:solidFill>
                  <a:srgbClr val="000000"/>
                </a:solidFill>
                <a:latin typeface="Arial" charset="0"/>
              </a:rPr>
              <a:t>Clues</a:t>
            </a:r>
            <a:r>
              <a:rPr lang="en-US" sz="43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&amp; CCQs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704975"/>
            <a:ext cx="9334500" cy="58896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Example #1: I </a:t>
            </a:r>
            <a:r>
              <a:rPr lang="en-US" sz="2700" u="sng" dirty="0" err="1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u="sng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to start having children before I turn 25 because I want to have a big family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!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#2: I </a:t>
            </a:r>
            <a:r>
              <a:rPr lang="en-US" sz="28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to 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travel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Australia some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 because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really want to see kangaroos and koala bears.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----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s-C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#3: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CL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Grammar: Examples, Clues, 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&amp; CCQs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20800"/>
            <a:ext cx="9372600" cy="58896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Ex. 1: I </a:t>
            </a:r>
            <a:r>
              <a:rPr lang="en-US" sz="2700" u="sng" dirty="0" err="1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u="sng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to start having children before I turn 25 because I want to have a big family!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---------------------------------------------------------------------------------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1. Yes/No-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Do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I have children now? 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            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2. Discrimination-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Is this about the </a:t>
            </a:r>
            <a:r>
              <a:rPr lang="en-US" sz="2700" b="1" u="sng" dirty="0" smtClean="0">
                <a:solidFill>
                  <a:srgbClr val="000000"/>
                </a:solidFill>
                <a:latin typeface="Arial" charset="0"/>
              </a:rPr>
              <a:t>past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or the </a:t>
            </a:r>
            <a:r>
              <a:rPr lang="en-US" sz="2700" b="1" u="sng" dirty="0" smtClean="0">
                <a:solidFill>
                  <a:srgbClr val="000000"/>
                </a:solidFill>
                <a:latin typeface="Arial" charset="0"/>
              </a:rPr>
              <a:t>future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?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b="1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    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3. Limited Answers-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When do I want to </a:t>
            </a:r>
            <a:r>
              <a:rPr lang="en-US" sz="2700" b="1" dirty="0" err="1" smtClean="0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 to start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		     having children?</a:t>
            </a:r>
            <a:endParaRPr lang="en-US" b="1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590800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Grammar: Examples, Clues, CCQs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320800"/>
            <a:ext cx="9715500" cy="58896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Ex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. 2:  I </a:t>
            </a:r>
            <a:r>
              <a:rPr lang="en-US" sz="2700" u="sng" dirty="0" err="1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u="sng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to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travel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to Australia some day. I really want to see kangaroos and koala bears. 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-----------------------------------------------------------------------------------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eriod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Yes/No-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Is this something I want to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avoid?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s-CL" sz="2700" b="1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AutoNum type="arabicPeriod" startAt="2"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Discrimination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Does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seem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u="sng" dirty="0" smtClean="0">
                <a:solidFill>
                  <a:srgbClr val="000000"/>
                </a:solidFill>
                <a:latin typeface="Arial" charset="0"/>
              </a:rPr>
              <a:t>positive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u="sng" dirty="0" err="1" smtClean="0">
                <a:solidFill>
                  <a:srgbClr val="000000"/>
                </a:solidFill>
                <a:latin typeface="Arial" charset="0"/>
              </a:rPr>
              <a:t>negative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s-CL" sz="27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Limited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Answers-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Why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do I </a:t>
            </a:r>
            <a:r>
              <a:rPr lang="es-CL" sz="2700" b="1" u="sng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s-CL" sz="2700" b="1" u="sng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s-CL" sz="27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u="sng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s-CL" sz="27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travel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Australia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7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		  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some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 me </a:t>
            </a:r>
            <a:r>
              <a:rPr lang="es-CL" sz="2700" b="1" dirty="0" err="1" smtClean="0">
                <a:solidFill>
                  <a:srgbClr val="000000"/>
                </a:solidFill>
                <a:latin typeface="Arial" charset="0"/>
              </a:rPr>
              <a:t>day</a:t>
            </a:r>
            <a:r>
              <a:rPr lang="es-CL" sz="27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1816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924425"/>
            <a:ext cx="281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Reviewing what we know: BU GOW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371600"/>
            <a:ext cx="9334500" cy="58896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Ex. 1: I </a:t>
            </a:r>
            <a:r>
              <a:rPr lang="en-US" sz="2400" u="sng" dirty="0" err="1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Arial" charset="0"/>
              </a:rPr>
              <a:t>gow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to start having children before I turn 25 because I want to have a big family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!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Ex. 2: I </a:t>
            </a:r>
            <a:r>
              <a:rPr lang="en-US" sz="24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to 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travel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Australia some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 because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really want to see kangaroos and koala bears.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s-C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Ex. 3: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s-CL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s-CL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s-CL" sz="28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s-CL" sz="28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AutoNum type="arabicParenR"/>
            </a:pP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represent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desire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AutoNum type="arabicParenR"/>
            </a:pP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AutoNum type="arabicParenR"/>
            </a:pP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speech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gow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verb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adjective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)?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AutoNum type="arabicParenR"/>
            </a:pPr>
            <a:endParaRPr lang="es-CL" sz="28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dirty="0" smtClean="0"/>
              <a:t>	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Final Test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(Pairwork-1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CL" dirty="0" err="1" smtClean="0">
                <a:latin typeface="Arial" pitchFamily="34" charset="0"/>
                <a:cs typeface="Arial" pitchFamily="34" charset="0"/>
              </a:rPr>
              <a:t>Tell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partner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u="sng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s-C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u="sng" dirty="0" err="1" smtClean="0">
                <a:latin typeface="Arial" pitchFamily="34" charset="0"/>
                <a:cs typeface="Arial" pitchFamily="34" charset="0"/>
              </a:rPr>
              <a:t>gow</a:t>
            </a:r>
            <a:r>
              <a:rPr lang="es-C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es-CL" dirty="0" smtClean="0"/>
              <a:t>.</a:t>
            </a:r>
          </a:p>
          <a:p>
            <a:pPr marL="514350" indent="-514350">
              <a:buAutoNum type="arabicParenR"/>
            </a:pPr>
            <a:endParaRPr lang="es-CL" dirty="0"/>
          </a:p>
          <a:p>
            <a:pPr marL="514350" indent="-514350">
              <a:buAutoNum type="arabicParenR"/>
            </a:pPr>
            <a:r>
              <a:rPr lang="es-CL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¨I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gow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Thailand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swim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warm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.¨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285750"/>
            <a:ext cx="9750425" cy="14525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Presenting Grammar Point ¨Have to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¨</a:t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Pairwork-5 min.)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) Teach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by presenting examples and clues:  Create three 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sentences with ¨have to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¨ that could help students understand.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1)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2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2) Assess and Affirm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comprehension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with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the Three Types of CCQs: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1. Yes/No-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2. Discrimination-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3. Limited Answers-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FANTASTIC JOB!!!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6000">
                <a:solidFill>
                  <a:srgbClr val="000000"/>
                </a:solidFill>
                <a:latin typeface="Arial" charset="0"/>
              </a:rPr>
              <a:t>I         CCQs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1) Was the workshop about CCQs? 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2) Was the workshop </a:t>
            </a:r>
            <a:r>
              <a:rPr lang="en-US" u="sng" dirty="0">
                <a:solidFill>
                  <a:srgbClr val="000000"/>
                </a:solidFill>
                <a:latin typeface="Arial" charset="0"/>
              </a:rPr>
              <a:t>really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 interesting or </a:t>
            </a:r>
            <a:r>
              <a:rPr lang="en-US" u="sng" dirty="0">
                <a:solidFill>
                  <a:srgbClr val="000000"/>
                </a:solidFill>
                <a:latin typeface="Arial" charset="0"/>
              </a:rPr>
              <a:t>very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interesting?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3) What was the </a:t>
            </a:r>
            <a:r>
              <a:rPr lang="en-US" u="sng" dirty="0">
                <a:solidFill>
                  <a:srgbClr val="000000"/>
                </a:solidFill>
                <a:latin typeface="Arial" charset="0"/>
              </a:rPr>
              <a:t>most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fascinating part of the workshop?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8638"/>
            <a:ext cx="11906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51200"/>
            <a:ext cx="968375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2590800"/>
            <a:ext cx="96520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55" y="4909456"/>
            <a:ext cx="2630714" cy="21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285750"/>
            <a:ext cx="9650413" cy="18272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Symbolic Reflection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(Work Individually-1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727200"/>
            <a:ext cx="9144001" cy="592296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1) In your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binder, you will find </a:t>
            </a:r>
            <a:r>
              <a:rPr lang="en-US" sz="2700" i="1" dirty="0" smtClean="0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700" u="sng" dirty="0">
                <a:solidFill>
                  <a:srgbClr val="000000"/>
                </a:solidFill>
                <a:latin typeface="Arial" charset="0"/>
              </a:rPr>
              <a:t>Symbolic </a:t>
            </a:r>
            <a:r>
              <a:rPr lang="en-US" sz="2700" u="sng" dirty="0" smtClean="0">
                <a:solidFill>
                  <a:srgbClr val="000000"/>
                </a:solidFill>
                <a:latin typeface="Arial" charset="0"/>
              </a:rPr>
              <a:t>Reflection</a:t>
            </a:r>
            <a:r>
              <a:rPr lang="en-US" sz="2700" i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2)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After each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workshop, draw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something that represents your personal reaction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to what you experienced.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 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3) These may be symbols, words, or drawings.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4) You may organize your paper any way that you like.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5)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Take 1 minute to draw a symbol to represent this workshop.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487">
            <a:off x="865905" y="199624"/>
            <a:ext cx="12001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02">
            <a:off x="3896499" y="5936134"/>
            <a:ext cx="15811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59" y="3048000"/>
            <a:ext cx="1381125" cy="13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1"/>
            <a:ext cx="210094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8450"/>
            <a:ext cx="9659938" cy="12366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Warm-Up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(Teamwork-1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Why is the question, ¨</a:t>
            </a:r>
            <a:r>
              <a:rPr lang="en-US" sz="4400" b="1">
                <a:solidFill>
                  <a:srgbClr val="000000"/>
                </a:solidFill>
                <a:latin typeface="Arial" charset="0"/>
              </a:rPr>
              <a:t>Do you understand?¨</a:t>
            </a:r>
            <a:r>
              <a:rPr lang="en-US" sz="4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400" u="sng">
                <a:solidFill>
                  <a:srgbClr val="000000"/>
                </a:solidFill>
                <a:latin typeface="Arial" charset="0"/>
              </a:rPr>
              <a:t>not</a:t>
            </a:r>
            <a:r>
              <a:rPr lang="en-US" sz="4400">
                <a:solidFill>
                  <a:srgbClr val="000000"/>
                </a:solidFill>
                <a:latin typeface="Arial" charset="0"/>
              </a:rPr>
              <a:t> an effective way to check comprehension?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0"/>
            <a:ext cx="2649538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Reviewing the Benefits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CCQs...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1) Increase student participation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2) Increase comprehension of vocabulary, grammar, instructions, and content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3) Allow teachers and students to assess comprehension quickly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4) Help keep students focused 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5) Allow teachers and students to stay in English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25600"/>
            <a:ext cx="211772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470400"/>
            <a:ext cx="1019175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Reviewing the Three Types of CCQs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1778000"/>
            <a:ext cx="9258300" cy="50292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1) Yes/No Question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2) Discrimination Question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3) Limited Answers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CCQs and Vocabulary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125663"/>
            <a:ext cx="6775450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Pen, Pencil, Highlighter, Marker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402138"/>
            <a:ext cx="238125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47813"/>
            <a:ext cx="402431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62138"/>
            <a:ext cx="3154363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743325"/>
            <a:ext cx="3281363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304800"/>
            <a:ext cx="9258300" cy="12715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Pen, Pencil, Highlighter, Marker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0850" y="2133600"/>
            <a:ext cx="9258300" cy="5029200"/>
          </a:xfrm>
        </p:spPr>
        <p:txBody>
          <a:bodyPr lIns="0" tIns="0" rIns="0" bIns="0"/>
          <a:lstStyle/>
          <a:p>
            <a:pPr marL="514350" indent="-514350" algn="l">
              <a:lnSpc>
                <a:spcPct val="95000"/>
              </a:lnSpc>
              <a:spcBef>
                <a:spcPct val="0"/>
              </a:spcBef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Yes/No-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pencil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Discrimination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pen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?¨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   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Limited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Answers-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can </a:t>
            </a:r>
            <a:r>
              <a:rPr lang="en-US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 highlight 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     a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highlighter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?¨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576388"/>
            <a:ext cx="1539875" cy="15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855013"/>
            <a:ext cx="2163763" cy="14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76" y="5410200"/>
            <a:ext cx="32861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946275"/>
            <a:ext cx="5292725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471</Words>
  <Application>Microsoft Office PowerPoint</Application>
  <PresentationFormat>Personalizado</PresentationFormat>
  <Paragraphs>234</Paragraphs>
  <Slides>29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Default Design</vt:lpstr>
      <vt:lpstr>Comprehension Checking QuestionsPresented by Michelle S. Rossman, English Language Fellow Program</vt:lpstr>
      <vt:lpstr>Presentación de PowerPoint</vt:lpstr>
      <vt:lpstr>Warm-Up (Teamwork-1 min.)</vt:lpstr>
      <vt:lpstr>Reviewing the Benefits</vt:lpstr>
      <vt:lpstr>Reviewing the Three Types of CCQs</vt:lpstr>
      <vt:lpstr>CCQs and Vocabulary</vt:lpstr>
      <vt:lpstr>Pen, Pencil, Highlighter, Marker</vt:lpstr>
      <vt:lpstr>Pen, Pencil, Highlighter, Marker</vt:lpstr>
      <vt:lpstr>Presentación de PowerPoint</vt:lpstr>
      <vt:lpstr>He is a brat.</vt:lpstr>
      <vt:lpstr>1) Is she a brat?</vt:lpstr>
      <vt:lpstr>2) Which one is the brat?</vt:lpstr>
      <vt:lpstr>3) What does a brat do?</vt:lpstr>
      <vt:lpstr>CCQ Activity #1a (Pairwork- 2 min.)</vt:lpstr>
      <vt:lpstr>CCQ Activity #1b (Pairwork-2 min.)</vt:lpstr>
      <vt:lpstr>CCQ Activity #1c (Pairwork-2 min.)</vt:lpstr>
      <vt:lpstr>Cynical</vt:lpstr>
      <vt:lpstr>CCQs and Content</vt:lpstr>
      <vt:lpstr>Understanding Text (Teamwork-2 min.)</vt:lpstr>
      <vt:lpstr>CCQs and Grammar</vt:lpstr>
      <vt:lpstr>Grammar: Examples, Clues, &amp; CCQs</vt:lpstr>
      <vt:lpstr>Grammar: Examples, Clues, &amp; CCQs</vt:lpstr>
      <vt:lpstr>Grammar: Examples, Clues, CCQs</vt:lpstr>
      <vt:lpstr>Reviewing what we know: BU GOW</vt:lpstr>
      <vt:lpstr>Final Test (Pairwork-1 min.)</vt:lpstr>
      <vt:lpstr>Presenting Grammar Point ¨Have to¨ (Pairwork-5 min.) </vt:lpstr>
      <vt:lpstr>FANTASTIC JOB!!!</vt:lpstr>
      <vt:lpstr>I         CCQs</vt:lpstr>
      <vt:lpstr>Symbolic Reflection  (Work Individually-1 min.)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MICHELLE</cp:lastModifiedBy>
  <cp:revision>15</cp:revision>
  <dcterms:created xsi:type="dcterms:W3CDTF">2004-05-06T09:28:21Z</dcterms:created>
  <dcterms:modified xsi:type="dcterms:W3CDTF">2012-01-25T18:19:53Z</dcterms:modified>
</cp:coreProperties>
</file>